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62"/>
  </p:normalViewPr>
  <p:slideViewPr>
    <p:cSldViewPr snapToGrid="0" snapToObjects="1">
      <p:cViewPr>
        <p:scale>
          <a:sx n="38" d="100"/>
          <a:sy n="38" d="100"/>
        </p:scale>
        <p:origin x="1848" y="-312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tiff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281FA909-FAC9-F245-8CE3-E0454F4E8108}"/>
              </a:ext>
            </a:extLst>
          </p:cNvPr>
          <p:cNvSpPr txBox="1"/>
          <p:nvPr/>
        </p:nvSpPr>
        <p:spPr>
          <a:xfrm>
            <a:off x="19696491" y="12406400"/>
            <a:ext cx="13221909" cy="9539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0" y="16164280"/>
            <a:ext cx="10972799" cy="36576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9696494" y="7856680"/>
            <a:ext cx="13221905" cy="3183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696494" y="11672443"/>
            <a:ext cx="13221909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0" y="3049885"/>
            <a:ext cx="10958286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0" y="15367943"/>
            <a:ext cx="10972800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0958286" y="3049885"/>
            <a:ext cx="21960114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NEURAL NETWORK ARCHITECTURE</a:t>
            </a:r>
          </a:p>
        </p:txBody>
      </p:sp>
      <p:sp>
        <p:nvSpPr>
          <p:cNvPr id="42" name="Rectangle 41"/>
          <p:cNvSpPr/>
          <p:nvPr/>
        </p:nvSpPr>
        <p:spPr>
          <a:xfrm>
            <a:off x="-40733" y="19804340"/>
            <a:ext cx="11013532" cy="7202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-40733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514" y="3913410"/>
            <a:ext cx="1092925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Human Activity Recognition has great potential for customized healthcare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Smartphones incorporate sensors (accelerometer, gyroscope etc.)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Sensor data can be used to classify human activities and transitions </a:t>
            </a:r>
          </a:p>
          <a:p>
            <a:pPr marL="457200" indent="-457200">
              <a:buFont typeface="Arial"/>
              <a:buChar char="•"/>
            </a:pPr>
            <a:endParaRPr lang="en-US" sz="2700" dirty="0"/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Improvements compared to state of the art:</a:t>
            </a:r>
          </a:p>
          <a:p>
            <a:pPr marL="914400" lvl="1" indent="-450850">
              <a:buFont typeface="+mj-lt"/>
              <a:buAutoNum type="arabicPeriod"/>
            </a:pPr>
            <a:r>
              <a:rPr lang="en-US" sz="2700" dirty="0"/>
              <a:t>Advanced preprocessing including data augmentation</a:t>
            </a:r>
          </a:p>
          <a:p>
            <a:pPr marL="914400" lvl="1" indent="-450850">
              <a:buFont typeface="+mj-lt"/>
              <a:buAutoNum type="arabicPeriod"/>
            </a:pPr>
            <a:r>
              <a:rPr lang="en-US" sz="2700" dirty="0"/>
              <a:t>End-to-end deep learning solution (no feature extraction)</a:t>
            </a:r>
          </a:p>
          <a:p>
            <a:pPr marL="914400" lvl="1" indent="-450850">
              <a:buFont typeface="+mj-lt"/>
              <a:buAutoNum type="arabicPeriod"/>
            </a:pPr>
            <a:r>
              <a:rPr lang="en-US" sz="2700" dirty="0"/>
              <a:t>Improved architecture enabling accurate classification of transitions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5A36C3F-3A97-7D4C-8204-509AC4108C25}"/>
              </a:ext>
            </a:extLst>
          </p:cNvPr>
          <p:cNvSpPr txBox="1"/>
          <p:nvPr/>
        </p:nvSpPr>
        <p:spPr>
          <a:xfrm>
            <a:off x="11241331" y="3780242"/>
            <a:ext cx="8610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Siamese (non-weight sharing) CNN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10972798" y="19621289"/>
            <a:ext cx="8723690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10972798" y="20346328"/>
            <a:ext cx="8723690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" dirty="0"/>
              <a:t>[1] R. </a:t>
            </a:r>
            <a:r>
              <a:rPr lang="en-US" sz="650" dirty="0" err="1"/>
              <a:t>Ferriere</a:t>
            </a:r>
            <a:r>
              <a:rPr lang="en-US" sz="650" dirty="0"/>
              <a:t>, J. </a:t>
            </a:r>
            <a:r>
              <a:rPr lang="en-US" sz="650" dirty="0" err="1"/>
              <a:t>Cussey</a:t>
            </a:r>
            <a:r>
              <a:rPr lang="en-US" sz="650" dirty="0"/>
              <a:t>, and J. Dudley. Time-of-flight range detection using low-frequency intensity modulation of a </a:t>
            </a:r>
            <a:r>
              <a:rPr lang="en-US" sz="650" dirty="0" err="1"/>
              <a:t>cw</a:t>
            </a:r>
            <a:r>
              <a:rPr lang="en-US" sz="650" dirty="0"/>
              <a:t> laser diode: Application to fiber length measurement. Optical Engineering - OPT ENG, 47, 09 2008.</a:t>
            </a:r>
          </a:p>
          <a:p>
            <a:r>
              <a:rPr lang="en-US" sz="650" dirty="0"/>
              <a:t>[2] R. </a:t>
            </a:r>
            <a:r>
              <a:rPr lang="en-US" sz="650" dirty="0" err="1"/>
              <a:t>Grootjans</a:t>
            </a:r>
            <a:r>
              <a:rPr lang="en-US" sz="650" dirty="0"/>
              <a:t>, W. van der </a:t>
            </a:r>
            <a:r>
              <a:rPr lang="en-US" sz="650" dirty="0" err="1"/>
              <a:t>Tempel</a:t>
            </a:r>
            <a:r>
              <a:rPr lang="en-US" sz="650" dirty="0"/>
              <a:t>, D. Van, C. De </a:t>
            </a:r>
            <a:r>
              <a:rPr lang="en-US" sz="650" dirty="0" err="1"/>
              <a:t>Tandt</a:t>
            </a:r>
            <a:r>
              <a:rPr lang="en-US" sz="650" dirty="0"/>
              <a:t>, and M. </a:t>
            </a:r>
            <a:r>
              <a:rPr lang="en-US" sz="650" dirty="0" err="1"/>
              <a:t>Kuijk</a:t>
            </a:r>
            <a:r>
              <a:rPr lang="en-US" sz="65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650" dirty="0"/>
              <a:t>[3] M. Gupta, A. </a:t>
            </a:r>
            <a:r>
              <a:rPr lang="en-US" sz="650" dirty="0" err="1"/>
              <a:t>Velten</a:t>
            </a:r>
            <a:r>
              <a:rPr lang="en-US" sz="650" dirty="0"/>
              <a:t>, S. K. </a:t>
            </a:r>
            <a:r>
              <a:rPr lang="en-US" sz="650" dirty="0" err="1"/>
              <a:t>Nayar</a:t>
            </a:r>
            <a:r>
              <a:rPr lang="en-US" sz="650" dirty="0"/>
              <a:t>, and E. </a:t>
            </a:r>
            <a:r>
              <a:rPr lang="en-US" sz="650" dirty="0" err="1"/>
              <a:t>Breitbach</a:t>
            </a:r>
            <a:r>
              <a:rPr lang="en-US" sz="650" dirty="0"/>
              <a:t>. What are optimal coding functions for time-of-flight imaging? ACM Trans. Graph., 37(2):13:1–13:18, Feb. 2018.</a:t>
            </a:r>
          </a:p>
          <a:p>
            <a:r>
              <a:rPr lang="en-US" sz="650" dirty="0"/>
              <a:t>[4] F. Gutierrez-Barragan, S. A. Reza, A. </a:t>
            </a:r>
            <a:r>
              <a:rPr lang="en-US" sz="650" dirty="0" err="1"/>
              <a:t>Velten</a:t>
            </a:r>
            <a:r>
              <a:rPr lang="en-US" sz="650" dirty="0"/>
              <a:t>, and M. Gupta. Practical coding function design for time-of-flight imaging. To appear in CVPR 2019, 2019.</a:t>
            </a:r>
          </a:p>
          <a:p>
            <a:r>
              <a:rPr lang="en-US" sz="650" dirty="0"/>
              <a:t>[5] B. Hariharan, P. A. Arbelaez, R. B. </a:t>
            </a:r>
            <a:r>
              <a:rPr lang="en-US" sz="650" dirty="0" err="1"/>
              <a:t>Girshick</a:t>
            </a:r>
            <a:r>
              <a:rPr lang="en-US" sz="650" dirty="0"/>
              <a:t>, and J. Malik. </a:t>
            </a:r>
            <a:r>
              <a:rPr lang="en-US" sz="650" dirty="0" err="1"/>
              <a:t>Hypercolumns</a:t>
            </a:r>
            <a:r>
              <a:rPr lang="en-US" sz="650" dirty="0"/>
              <a:t> for object segmentation and fine-grained localization. </a:t>
            </a:r>
            <a:r>
              <a:rPr lang="en-US" sz="650" dirty="0" err="1"/>
              <a:t>CoRR</a:t>
            </a:r>
            <a:r>
              <a:rPr lang="en-US" sz="650" dirty="0"/>
              <a:t>, abs/1411.5752, 2014.</a:t>
            </a:r>
          </a:p>
          <a:p>
            <a:r>
              <a:rPr lang="en-US" sz="65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65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650" dirty="0"/>
              <a:t>[8] P. Liu and E. Y. Lam. Image reconstruction using deep learning. </a:t>
            </a:r>
            <a:r>
              <a:rPr lang="en-US" sz="650" dirty="0" err="1"/>
              <a:t>CoRR</a:t>
            </a:r>
            <a:r>
              <a:rPr lang="en-US" sz="650" dirty="0"/>
              <a:t>, abs/1809.10410, 2018.</a:t>
            </a:r>
          </a:p>
          <a:p>
            <a:r>
              <a:rPr lang="en-US" sz="650" dirty="0"/>
              <a:t>[9] P. K. Nathan Silberman, Derek </a:t>
            </a:r>
            <a:r>
              <a:rPr lang="en-US" sz="650" dirty="0" err="1"/>
              <a:t>Hoiem</a:t>
            </a:r>
            <a:r>
              <a:rPr lang="en-US" sz="650" dirty="0"/>
              <a:t> and R. Fergus. Indoor segmentation and support inference from </a:t>
            </a:r>
            <a:r>
              <a:rPr lang="en-US" sz="650" dirty="0" err="1"/>
              <a:t>rgbd</a:t>
            </a:r>
            <a:r>
              <a:rPr lang="en-US" sz="650" dirty="0"/>
              <a:t> images. In ECCV, 2012.</a:t>
            </a:r>
          </a:p>
          <a:p>
            <a:r>
              <a:rPr lang="en-US" sz="650" dirty="0"/>
              <a:t>[10] A. </a:t>
            </a:r>
            <a:r>
              <a:rPr lang="en-US" sz="650" dirty="0" err="1"/>
              <a:t>Paszke</a:t>
            </a:r>
            <a:r>
              <a:rPr lang="en-US" sz="650" dirty="0"/>
              <a:t>, S. Gross, S. </a:t>
            </a:r>
            <a:r>
              <a:rPr lang="en-US" sz="650" dirty="0" err="1"/>
              <a:t>Chintala</a:t>
            </a:r>
            <a:r>
              <a:rPr lang="en-US" sz="650" dirty="0"/>
              <a:t>, G. </a:t>
            </a:r>
            <a:r>
              <a:rPr lang="en-US" sz="650" dirty="0" err="1"/>
              <a:t>Chanan</a:t>
            </a:r>
            <a:r>
              <a:rPr lang="en-US" sz="650" dirty="0"/>
              <a:t>, E. Yang, Z. DeVito, Z. Lin, A. </a:t>
            </a:r>
            <a:r>
              <a:rPr lang="en-US" sz="650" dirty="0" err="1"/>
              <a:t>Desmaison</a:t>
            </a:r>
            <a:r>
              <a:rPr lang="en-US" sz="650" dirty="0"/>
              <a:t>, L. </a:t>
            </a:r>
            <a:r>
              <a:rPr lang="en-US" sz="650" dirty="0" err="1"/>
              <a:t>Antiga</a:t>
            </a:r>
            <a:r>
              <a:rPr lang="en-US" sz="650" dirty="0"/>
              <a:t>, and A. </a:t>
            </a:r>
            <a:r>
              <a:rPr lang="en-US" sz="650" dirty="0" err="1"/>
              <a:t>Lerer</a:t>
            </a:r>
            <a:r>
              <a:rPr lang="en-US" sz="650" dirty="0"/>
              <a:t>. Automatic differentiation in </a:t>
            </a:r>
            <a:r>
              <a:rPr lang="en-US" sz="650" dirty="0" err="1"/>
              <a:t>PyTorch</a:t>
            </a:r>
            <a:r>
              <a:rPr lang="en-US" sz="650" dirty="0"/>
              <a:t>. In NIPS </a:t>
            </a:r>
            <a:r>
              <a:rPr lang="en-US" sz="650" dirty="0" err="1"/>
              <a:t>Autodiff</a:t>
            </a:r>
            <a:r>
              <a:rPr lang="en-US" sz="650" dirty="0"/>
              <a:t> Workshop, 2017.</a:t>
            </a:r>
          </a:p>
          <a:p>
            <a:r>
              <a:rPr lang="en-US" sz="65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650" dirty="0"/>
              <a:t>[12] M. </a:t>
            </a:r>
            <a:r>
              <a:rPr lang="en-US" sz="650" dirty="0" err="1"/>
              <a:t>Ravanelli</a:t>
            </a:r>
            <a:r>
              <a:rPr lang="en-US" sz="650" dirty="0"/>
              <a:t> and Y. </a:t>
            </a:r>
            <a:r>
              <a:rPr lang="en-US" sz="650" dirty="0" err="1"/>
              <a:t>Bengio</a:t>
            </a:r>
            <a:r>
              <a:rPr lang="en-US" sz="650" dirty="0"/>
              <a:t>. Speaker recognition from raw waveform with </a:t>
            </a:r>
            <a:r>
              <a:rPr lang="en-US" sz="650" dirty="0" err="1"/>
              <a:t>sincnet</a:t>
            </a:r>
            <a:r>
              <a:rPr lang="en-US" sz="650" dirty="0"/>
              <a:t>. In 2018 IEEE Spoken Language Technology Workshop, SLT 2018, Athens, Greece, December 18-21, 2018, pages 1021–1028, 2018.</a:t>
            </a:r>
          </a:p>
          <a:p>
            <a:r>
              <a:rPr lang="en-US" sz="650" dirty="0"/>
              <a:t>[13] O. </a:t>
            </a:r>
            <a:r>
              <a:rPr lang="en-US" sz="650" dirty="0" err="1"/>
              <a:t>Ronneberger</a:t>
            </a:r>
            <a:r>
              <a:rPr lang="en-US" sz="650" dirty="0"/>
              <a:t>, P. Fischer, and T. </a:t>
            </a:r>
            <a:r>
              <a:rPr lang="en-US" sz="650" dirty="0" err="1"/>
              <a:t>Brox</a:t>
            </a:r>
            <a:r>
              <a:rPr lang="en-US" sz="650" dirty="0"/>
              <a:t>. U-net: Convolutional networks for biomedical image segmentation. </a:t>
            </a:r>
            <a:r>
              <a:rPr lang="en-US" sz="650" dirty="0" err="1"/>
              <a:t>CoRR</a:t>
            </a:r>
            <a:r>
              <a:rPr lang="en-US" sz="650" dirty="0"/>
              <a:t>, abs/1505.04597, 2015.</a:t>
            </a:r>
          </a:p>
          <a:p>
            <a:r>
              <a:rPr lang="en-US" sz="650" dirty="0"/>
              <a:t>[14] M. </a:t>
            </a:r>
            <a:r>
              <a:rPr lang="en-US" sz="650" dirty="0" err="1"/>
              <a:t>Seyedhosseini</a:t>
            </a:r>
            <a:r>
              <a:rPr lang="en-US" sz="650" dirty="0"/>
              <a:t>, M. </a:t>
            </a:r>
            <a:r>
              <a:rPr lang="en-US" sz="650" dirty="0" err="1"/>
              <a:t>Sajjadi</a:t>
            </a:r>
            <a:r>
              <a:rPr lang="en-US" sz="650" dirty="0"/>
              <a:t>, and T. </a:t>
            </a:r>
            <a:r>
              <a:rPr lang="en-US" sz="650" dirty="0" err="1"/>
              <a:t>Tasdizen</a:t>
            </a:r>
            <a:r>
              <a:rPr lang="en-US" sz="650" dirty="0"/>
              <a:t>. Image segmentation with cascaded hierarchical models and </a:t>
            </a:r>
            <a:r>
              <a:rPr lang="en-US" sz="650" dirty="0" err="1"/>
              <a:t>logisticdisjunctive</a:t>
            </a:r>
            <a:r>
              <a:rPr lang="en-US" sz="650" dirty="0"/>
              <a:t> normal networks. In 2013 IEEE International Conference on Computer Vision, pages 2168–2175, Dec 2013.</a:t>
            </a:r>
          </a:p>
          <a:p>
            <a:r>
              <a:rPr lang="en-US" sz="650" dirty="0"/>
              <a:t>[15] E. </a:t>
            </a:r>
            <a:r>
              <a:rPr lang="en-US" sz="650" dirty="0" err="1"/>
              <a:t>Shelhamer</a:t>
            </a:r>
            <a:r>
              <a:rPr lang="en-US" sz="650" dirty="0"/>
              <a:t>, J. Long, and T. Darrell. Fully convolutional networks for semantic segmentation. </a:t>
            </a:r>
            <a:r>
              <a:rPr lang="en-US" sz="650" dirty="0" err="1"/>
              <a:t>CoRR</a:t>
            </a:r>
            <a:r>
              <a:rPr lang="en-US" sz="65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1" y="16145974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SBHAR dataset of 6 activities and 6 postural transitions from the Galaxy SII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3-axial linear acceleration and 3-axial angular velocities traces at 50 Hz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Augmented to 3,640 examples with no feature selection (beyond FFT)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0" y="20548644"/>
            <a:ext cx="1094377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Model </a:t>
            </a:r>
            <a:r>
              <a:rPr lang="en-US" sz="2700" dirty="0" err="1"/>
              <a:t>ensembling</a:t>
            </a:r>
            <a:r>
              <a:rPr lang="en-US" sz="2700" dirty="0"/>
              <a:t> using data representations from sequence models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Implement the model on a smartphone for real-time inference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Incorporate frequency and phase traces into the sequence model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ECC7FC5-8FC0-D44C-8275-7732E6DD501D}"/>
              </a:ext>
            </a:extLst>
          </p:cNvPr>
          <p:cNvSpPr txBox="1"/>
          <p:nvPr/>
        </p:nvSpPr>
        <p:spPr>
          <a:xfrm>
            <a:off x="20018862" y="6042926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u="sng" dirty="0"/>
              <a:t>Sequence (LSTM) Model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Takes time traces as input (6 channels of variable length)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Two LSTM layers (128 to 32 output channels)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16155F2-2B9E-7A4F-97C9-92F036F9FE4C}"/>
              </a:ext>
            </a:extLst>
          </p:cNvPr>
          <p:cNvSpPr txBox="1"/>
          <p:nvPr/>
        </p:nvSpPr>
        <p:spPr>
          <a:xfrm>
            <a:off x="20018862" y="3758834"/>
            <a:ext cx="1289953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u="sng" dirty="0"/>
              <a:t>Siamese (non-weight sharing) CNN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Left subnetwork takes time traces as input (6 zero-padded channels)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Right subnetwork takes frequency and phase traces as input (12 interpolated channels)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Late sensor fusion employed for encoded, efficient feature extraction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Conv1D filter size: 1x14     Conv2D filter size: 3x42     Filter #: 60     learning rate: 0.0026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93424" y="7872400"/>
            <a:ext cx="6548525" cy="530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8187</TotalTime>
  <Words>850</Words>
  <Application>Microsoft Macintosh PowerPoint</Application>
  <PresentationFormat>Custom</PresentationFormat>
  <Paragraphs>48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296</cp:revision>
  <dcterms:created xsi:type="dcterms:W3CDTF">2016-04-12T18:22:18Z</dcterms:created>
  <dcterms:modified xsi:type="dcterms:W3CDTF">2019-06-08T17:41:02Z</dcterms:modified>
</cp:coreProperties>
</file>